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8" r:id="rId3"/>
    <p:sldId id="269" r:id="rId4"/>
    <p:sldId id="270" r:id="rId5"/>
    <p:sldId id="271" r:id="rId6"/>
    <p:sldId id="272" r:id="rId7"/>
    <p:sldId id="273" r:id="rId8"/>
    <p:sldId id="281" r:id="rId9"/>
    <p:sldId id="282" r:id="rId10"/>
    <p:sldId id="279" r:id="rId11"/>
    <p:sldId id="257" r:id="rId12"/>
    <p:sldId id="292" r:id="rId13"/>
    <p:sldId id="291" r:id="rId14"/>
    <p:sldId id="290" r:id="rId15"/>
    <p:sldId id="285" r:id="rId16"/>
    <p:sldId id="286" r:id="rId17"/>
    <p:sldId id="287" r:id="rId18"/>
    <p:sldId id="283" r:id="rId19"/>
    <p:sldId id="284" r:id="rId20"/>
    <p:sldId id="274" r:id="rId21"/>
    <p:sldId id="262" r:id="rId22"/>
    <p:sldId id="256" r:id="rId23"/>
    <p:sldId id="259" r:id="rId24"/>
    <p:sldId id="260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0912878777898112E-4"/>
          <c:y val="0"/>
          <c:w val="0.66169592723459381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Мониторинг жизнеустройства выпускников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Систематически пропускают занятия</c:v>
                </c:pt>
                <c:pt idx="1">
                  <c:v>Не нравятся профессии</c:v>
                </c:pt>
                <c:pt idx="2">
                  <c:v>Планируют работать по профессии</c:v>
                </c:pt>
                <c:pt idx="3">
                  <c:v>Занимаются спортом</c:v>
                </c:pt>
                <c:pt idx="4">
                  <c:v>В качестве хобби выбрали "гулять"</c:v>
                </c:pt>
                <c:pt idx="5">
                  <c:v>Недостаточное освоение бытовых навыков и умений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18</c:v>
                </c:pt>
                <c:pt idx="5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Систематически пропускают занятия</c:v>
                </c:pt>
                <c:pt idx="1">
                  <c:v>Не нравятся профессии</c:v>
                </c:pt>
                <c:pt idx="2">
                  <c:v>Планируют работать по профессии</c:v>
                </c:pt>
                <c:pt idx="3">
                  <c:v>Занимаются спортом</c:v>
                </c:pt>
                <c:pt idx="4">
                  <c:v>В качестве хобби выбрали "гулять"</c:v>
                </c:pt>
                <c:pt idx="5">
                  <c:v>Недостаточное освоение бытовых навыков и умений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53174044826678"/>
          <c:y val="7.5730440085005804E-2"/>
          <c:w val="0.39468259551733198"/>
          <c:h val="0.8795511660389839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2976450860309123E-2"/>
          <c:y val="6.3898887639045124E-2"/>
          <c:w val="0.8202653834937299"/>
          <c:h val="0.8565310586176729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иногда употребляют, гнев, облегчение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Вопрос №1</c:v>
                </c:pt>
                <c:pt idx="1">
                  <c:v>Вопрос №2</c:v>
                </c:pt>
                <c:pt idx="2">
                  <c:v>Вопрос №3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25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упортребляют, злость, стыд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Вопрос №1</c:v>
                </c:pt>
                <c:pt idx="1">
                  <c:v>Вопрос №2</c:v>
                </c:pt>
                <c:pt idx="2">
                  <c:v>Вопрос №3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45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употребляют, обида,   ничего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Вопрос №1</c:v>
                </c:pt>
                <c:pt idx="1">
                  <c:v>Вопрос №2</c:v>
                </c:pt>
                <c:pt idx="2">
                  <c:v>Вопрос №3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49</c:v>
                </c:pt>
                <c:pt idx="1">
                  <c:v>30</c:v>
                </c:pt>
                <c:pt idx="2">
                  <c:v>13</c:v>
                </c:pt>
              </c:numCache>
            </c:numRef>
          </c:val>
        </c:ser>
        <c:axId val="95552256"/>
        <c:axId val="95553792"/>
      </c:barChart>
      <c:catAx>
        <c:axId val="95552256"/>
        <c:scaling>
          <c:orientation val="minMax"/>
        </c:scaling>
        <c:axPos val="b"/>
        <c:tickLblPos val="nextTo"/>
        <c:crossAx val="95553792"/>
        <c:crosses val="autoZero"/>
        <c:auto val="1"/>
        <c:lblAlgn val="ctr"/>
        <c:lblOffset val="100"/>
      </c:catAx>
      <c:valAx>
        <c:axId val="95553792"/>
        <c:scaling>
          <c:orientation val="minMax"/>
        </c:scaling>
        <c:axPos val="l"/>
        <c:majorGridlines/>
        <c:numFmt formatCode="General" sourceLinked="1"/>
        <c:tickLblPos val="nextTo"/>
        <c:crossAx val="9555225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84633674582605"/>
          <c:y val="0"/>
          <c:w val="0.22153663254173944"/>
          <c:h val="0.9036386843137304"/>
        </c:manualLayout>
      </c:layout>
    </c:legend>
    <c:plotVisOnly val="1"/>
    <c:dispBlanksAs val="gap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0.37546</cdr:x>
      <cdr:y>0.27631</cdr:y>
    </cdr:from>
    <cdr:to>
      <cdr:x>0.47823</cdr:x>
      <cdr:y>0.42703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9872" y="1584176"/>
          <a:ext cx="936104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0.39918</cdr:x>
      <cdr:y>0.48983</cdr:y>
    </cdr:from>
    <cdr:to>
      <cdr:x>0.53119</cdr:x>
      <cdr:y>0.687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35896" y="2808312"/>
          <a:ext cx="1202432" cy="1130424"/>
        </a:xfrm>
        <a:prstGeom xmlns:a="http://schemas.openxmlformats.org/drawingml/2006/main" prst="rect">
          <a:avLst/>
        </a:prstGeom>
        <a:scene3d xmlns:a="http://schemas.openxmlformats.org/drawingml/2006/main">
          <a:camera prst="isometricOffAxis1Right"/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0.24106</cdr:x>
      <cdr:y>0.61543</cdr:y>
    </cdr:from>
    <cdr:to>
      <cdr:x>0.35174</cdr:x>
      <cdr:y>0.80004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95736" y="3528392"/>
          <a:ext cx="1008112" cy="1058416"/>
        </a:xfrm>
        <a:prstGeom xmlns:a="http://schemas.openxmlformats.org/drawingml/2006/main" prst="rect">
          <a:avLst/>
        </a:prstGeom>
        <a:scene3d xmlns:a="http://schemas.openxmlformats.org/drawingml/2006/main">
          <a:camera prst="isometricOffAxis1Right"/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0.33593</cdr:x>
      <cdr:y>0.22607</cdr:y>
    </cdr:from>
    <cdr:to>
      <cdr:x>0.47033</cdr:x>
      <cdr:y>0.41068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59832" y="1296144"/>
          <a:ext cx="122413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10%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0.42289</cdr:x>
      <cdr:y>0.28887</cdr:y>
    </cdr:from>
    <cdr:to>
      <cdr:x>0.53357</cdr:x>
      <cdr:y>0.47348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51920" y="1656184"/>
          <a:ext cx="1008112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8%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0.46242</cdr:x>
      <cdr:y>0.45215</cdr:y>
    </cdr:from>
    <cdr:to>
      <cdr:x>0.57072</cdr:x>
      <cdr:y>0.56519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11960" y="2592288"/>
          <a:ext cx="98640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13%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0.40708</cdr:x>
      <cdr:y>0.62799</cdr:y>
    </cdr:from>
    <cdr:to>
      <cdr:x>0.53119</cdr:x>
      <cdr:y>0.83771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07904" y="3600400"/>
          <a:ext cx="1130424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13%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0.19363</cdr:x>
      <cdr:y>0.6531</cdr:y>
    </cdr:from>
    <cdr:to>
      <cdr:x>0.2964</cdr:x>
      <cdr:y>0.85027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63688" y="3744416"/>
          <a:ext cx="936104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30%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0.16201</cdr:x>
      <cdr:y>0.31399</cdr:y>
    </cdr:from>
    <cdr:to>
      <cdr:x>0.2885</cdr:x>
      <cdr:y>0.52372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75656" y="1800200"/>
          <a:ext cx="1152128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26%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0.05119</cdr:y>
    </cdr:from>
    <cdr:to>
      <cdr:x>0.06548</cdr:x>
      <cdr:y>0.48805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0" y="142875"/>
          <a:ext cx="4191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0.06143</cdr:y>
    </cdr:from>
    <cdr:to>
      <cdr:x>0.04911</cdr:x>
      <cdr:y>1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0" y="171450"/>
          <a:ext cx="314325" cy="2619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</a:t>
          </a:r>
        </a:p>
        <a:p xmlns:a="http://schemas.openxmlformats.org/drawingml/2006/main">
          <a:r>
            <a: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</a:t>
          </a:r>
        </a:p>
        <a:p xmlns:a="http://schemas.openxmlformats.org/drawingml/2006/main">
          <a:r>
            <a: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</a:t>
          </a:r>
        </a:p>
        <a:p xmlns:a="http://schemas.openxmlformats.org/drawingml/2006/main">
          <a:r>
            <a: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ц</a:t>
          </a:r>
        </a:p>
        <a:p xmlns:a="http://schemas.openxmlformats.org/drawingml/2006/main">
          <a:r>
            <a: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е</a:t>
          </a:r>
        </a:p>
        <a:p xmlns:a="http://schemas.openxmlformats.org/drawingml/2006/main">
          <a:r>
            <a: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</a:t>
          </a:r>
        </a:p>
        <a:p xmlns:a="http://schemas.openxmlformats.org/drawingml/2006/main">
          <a:r>
            <a: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</a:t>
          </a:r>
        </a:p>
        <a:p xmlns:a="http://schemas.openxmlformats.org/drawingml/2006/main">
          <a:r>
            <a: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ы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moedomovodstvo.ru/wp-content/uploads/2011/10/test-na-opredelenie-urovnya-samootsenki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oedomovodstvo.ru/tyi-u-sebya-odna/lyubit-seby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8710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Анализ процесса адаптации выпускников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в учреждениях профессионального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образования</a:t>
            </a:r>
          </a:p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Подготовила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Щербакова Е.П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., педагог-психолог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отделения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постинтернатной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адаптации ГБУ </a:t>
            </a:r>
            <a:r>
              <a:rPr lang="ru-RU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«Старооскольский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центр развития и социализации детей физкультурно-спортивной направленности «Старт»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pPr algn="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endParaRPr lang="ru-RU" sz="4000" dirty="0" smtClean="0">
              <a:latin typeface="Courier New" pitchFamily="49" charset="0"/>
              <a:cs typeface="Courier New" pitchFamily="49" charset="0"/>
            </a:endParaRPr>
          </a:p>
          <a:p>
            <a:endParaRPr lang="ru-RU" sz="4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2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ambery.ru/sites/default/files/Rochester_Dom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39"/>
            <a:ext cx="4644008" cy="541029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.pikabu.ru/post_img/2013/05/30/6/1369903512_1070767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79" y="4367860"/>
            <a:ext cx="1475656" cy="1068075"/>
          </a:xfrm>
          <a:prstGeom prst="plaqu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4211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Сосредотачивая своё внимание на материальных благах, человек забывает о главном: он не наслаждается вкусом элитного напитка. Счастлив не тот человек, у которого есть всё, а тот, кто максимально использует то, что у него есть, извлекая при этом всё самое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лучшее.</a:t>
            </a:r>
            <a:endParaRPr lang="ru-RU" sz="2400" b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80" name="Picture 8" descr="http://static6.depositphotos.com/1004049/545/i/950/depositphotos_5454302-Happy-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800" y="4369646"/>
            <a:ext cx="3240359" cy="2450725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38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976904728"/>
              </p:ext>
            </p:extLst>
          </p:nvPr>
        </p:nvGraphicFramePr>
        <p:xfrm>
          <a:off x="0" y="1124744"/>
          <a:ext cx="9108504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Мониторинг    жизнеустройства выпускников, проживающих в социальной гостинице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(26 выпускников)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9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женщина агрессии себя защищ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9" y="620688"/>
            <a:ext cx="3233936" cy="2530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forme.ru/uploads/images/00/00/07/2011/05/26/785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980388"/>
            <a:ext cx="3746698" cy="2497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QqPcjD2qGXsRRhSxvmATPp9XUK3Lqt6CFqxm4i46srSO4Utm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96811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ad1.whstatic.com/images/thumb/6/67/Stop-Passive-Aggressive-Behavior-in-the-Workplace-Step-7.jpg/670px-Stop-Passive-Aggressive-Behavior-in-the-Workplace-Step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04" y="4015813"/>
            <a:ext cx="3437696" cy="2293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jusli.ru/wp-content/uploads/2014/07/107830-340x2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94" y="2171546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5" y="204895"/>
            <a:ext cx="9036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Факторы и проблемы, препятствующие успешной адаптации выпускников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78655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5026417"/>
              </p:ext>
            </p:extLst>
          </p:nvPr>
        </p:nvGraphicFramePr>
        <p:xfrm>
          <a:off x="1475656" y="-4131840"/>
          <a:ext cx="7128792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900"/>
                <a:gridCol w="3229892"/>
              </a:tblGrid>
              <a:tr h="996313"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00B05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  <a:latin typeface="Impact" pitchFamily="34" charset="0"/>
                        </a:rPr>
                        <a:t>Участники тестирования</a:t>
                      </a:r>
                      <a:endParaRPr lang="ru-RU" sz="4000" dirty="0">
                        <a:solidFill>
                          <a:srgbClr val="00B050"/>
                        </a:solidFill>
                        <a:latin typeface="Impact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177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Горбатенко Анжела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Горбатенко Наталья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Селюков Петр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 smtClean="0">
                        <a:solidFill>
                          <a:srgbClr val="00B0F0"/>
                        </a:solidFill>
                        <a:latin typeface="Impact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0846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B0F0"/>
                        </a:solidFill>
                        <a:latin typeface="Impac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i="1" dirty="0">
                        <a:solidFill>
                          <a:srgbClr val="7030A0"/>
                        </a:solidFill>
                        <a:latin typeface="Impact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846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B0F0"/>
                        </a:solidFill>
                        <a:latin typeface="Impact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i="1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8698969"/>
              </p:ext>
            </p:extLst>
          </p:nvPr>
        </p:nvGraphicFramePr>
        <p:xfrm>
          <a:off x="1143000" y="2175088"/>
          <a:ext cx="594928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280"/>
              </a:tblGrid>
              <a:tr h="1377544"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00B05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00B050"/>
                          </a:solidFill>
                          <a:latin typeface="Impact" pitchFamily="34" charset="0"/>
                        </a:rPr>
                        <a:t>Уровень самооценки</a:t>
                      </a:r>
                    </a:p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Impact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78840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solidFill>
                            <a:srgbClr val="0070C0"/>
                          </a:solidFill>
                          <a:latin typeface="Impact" pitchFamily="34" charset="0"/>
                        </a:rPr>
                        <a:t>Адекватная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Завышенная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Impact" pitchFamily="34" charset="0"/>
                          <a:ea typeface="+mn-ea"/>
                          <a:cs typeface="+mn-cs"/>
                        </a:rPr>
                        <a:t>Заниженная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Impact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i="1" dirty="0">
                        <a:solidFill>
                          <a:srgbClr val="0070C0"/>
                        </a:solidFill>
                        <a:latin typeface="Impact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6756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461" y="1052735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Анжела</a:t>
            </a:r>
          </a:p>
          <a:p>
            <a:endParaRPr lang="ru-RU" sz="3200" dirty="0">
              <a:latin typeface="Arial Black" pitchFamily="34" charset="0"/>
            </a:endParaRP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Наталья</a:t>
            </a:r>
          </a:p>
          <a:p>
            <a:endParaRPr lang="ru-RU" sz="3200" dirty="0">
              <a:latin typeface="Arial Black" pitchFamily="34" charset="0"/>
            </a:endParaRP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Петр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8230" y="1157153"/>
            <a:ext cx="24057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Заниженная самооценка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Адекватная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самооценка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Завышенная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самооценка</a:t>
            </a:r>
          </a:p>
          <a:p>
            <a:endParaRPr lang="ru-RU" sz="2400" dirty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038642" y="1485080"/>
            <a:ext cx="3674821" cy="359743"/>
          </a:xfrm>
          <a:prstGeom prst="rightArrow">
            <a:avLst>
              <a:gd name="adj1" fmla="val 59683"/>
              <a:gd name="adj2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038642" y="3429000"/>
            <a:ext cx="3750406" cy="359642"/>
          </a:xfrm>
          <a:prstGeom prst="rightArrow">
            <a:avLst>
              <a:gd name="adj1" fmla="val 64528"/>
              <a:gd name="adj2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3038642" y="5373216"/>
            <a:ext cx="3765606" cy="360040"/>
          </a:xfrm>
          <a:prstGeom prst="rightArrow">
            <a:avLst>
              <a:gd name="adj1" fmla="val 64512"/>
              <a:gd name="adj2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82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vashgorod.ru/uploads/images/news/t5/f22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4" y="957638"/>
            <a:ext cx="3677601" cy="2390442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unlib.ru/cimg/2014/101712/46422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14627"/>
            <a:ext cx="5152120" cy="3434747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osreg.ru/upload/iblock/1fc/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544829" cy="2367351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Причины заниженной и завышенной самооценки у выпускников учреждения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3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dcopyandcontent.com/wp-content/uploads/2013/05/no-brainer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" y="0"/>
            <a:ext cx="916432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4868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делать в сложившейся ситуации нашим педагогам ?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7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eragua.com/photo/art/grande/4211811-6384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680520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remya4e.com/uploads/posts/2015-02/1424459840_what-does-it-mean-to-be-judgmental-video-insight-help-for-my-lif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74"/>
            <a:ext cx="4687707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olitanalityk.com/media/k2/items/cache/6faf95a407946923d692f4ddda792716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7452"/>
            <a:ext cx="4775766" cy="1996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4617" y="548680"/>
            <a:ext cx="514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Конструктивная критика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5292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Заслуженная похвала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1919" y="4293096"/>
            <a:ext cx="470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Уважение и внимание</a:t>
            </a:r>
          </a:p>
        </p:txBody>
      </p:sp>
      <p:pic>
        <p:nvPicPr>
          <p:cNvPr id="10" name="Picture 8" descr="http://irenfit.ru/wp-content/uploads/2015/09/470x0_f3d228711170b09990944b818b54a817___jpg____4_1947a0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7" y="4941168"/>
            <a:ext cx="4204773" cy="192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6309320"/>
            <a:ext cx="389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Личная территория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1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ст на определение уровня самооцен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63936"/>
            <a:ext cx="3528392" cy="344944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3569" y="404664"/>
            <a:ext cx="8208912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solidFill>
                  <a:srgbClr val="92C32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Тема сегодняшнего теста: </a:t>
            </a:r>
            <a:r>
              <a:rPr lang="ru-RU" sz="5400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«Цените ли вы себя по достоинству?»</a:t>
            </a:r>
            <a:endParaRPr lang="ru-RU" sz="5400" i="1" dirty="0">
              <a:solidFill>
                <a:srgbClr val="C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2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"/>
            <a:ext cx="9001000" cy="660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Сложите полученные баллы и оцените 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уровень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своей 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самооценки.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10 до 14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баллов.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Проблем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 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низким уровнем  самооценки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у Вас нет. Вы цените себя, любите и умеете баловать. Зачем быть серой мышкой, если можно блистать? Одно из ваших отличительных качеств – умение убедить окружающих  в том, что Вы действительно особенная и неповторимая личность. Но признайтесь: частенько Вы игнорируете мнения и потребности близких людей, ставя во главу угла собственные интересы. Конечно, хорошо, что вы научились не откладывать жизнь «на потом» и не плясать под чужую дудку. Вот только хватит ли терпения у окружающих, чтобы спокойно переносить соседство с такой особой?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15 до 24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баллов.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Сказать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что у вас 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низкий уровень самооценки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нельзя. Но бывало не раз, что Вы не могли в выгодном свете представить свою работу начальству. А вторую половину не убеждали Ваши доводы в семейных вопросах. Вы из тех людей, которых жизнь научила компромиссам.  Вы знаете себе цену, но можете и идти на уступки, считая, что мудрее отказаться от пустяка и выиграть в главном. Вот только при этом не стоит забывать о радостях жизни. Признайтесь: Вы напрямую часто связываете эти самые радости с финансами. А ведь иногда гораздо важнее купить себе флакон французских духов или посидеть с подругой в кафе, чем без опоздания заплатить по счетам. Плату Вы, как обязательный человек, все равно днем позже внесете, а вот радости бытия – вещь тонкая, и зависящая только от нас.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25 баллов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выше.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Вас очень 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низкий уровень самооценки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Сказать, что Вы не цените себя – значит ничего не сказать.  Ваше неуважение к себе чудовищно, если не преступно. Ну нельзя же всю жизнь жить с оглядкой на других, забывая о себе! Пора начать новую жизнь – жизнь, в которой будет место  чувству собственного достоинства. Отбросьте ложную скромность, даже если вам внушали с детства, что хвалиться своими достоинствами плохо и нескромно. Срочно бегите к зеркалу и внимательно изучайте себя на предмет этих самых достоинств. Не находите ни одного? Продолжайте искать, пока не найдете! Обратите внимание на глаза.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Улыбнитесь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Одним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начинайте</a:t>
            </a:r>
            <a:r>
              <a:rPr lang="ru-RU" sz="1400" u="sng" dirty="0">
                <a:solidFill>
                  <a:srgbClr val="496114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 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любить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себя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мелочах.</a:t>
            </a:r>
            <a:endParaRPr lang="ru-RU" sz="1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9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7" y="908720"/>
            <a:ext cx="6912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Молодому человеку нужно было переплыть очень бурную реку, т.к. только на другом берегу можно было научиться прибыльному ремеслу. Река была быстрая и бурная. Юноша старался плыть, но течение сносило его вниз и прибивало к берегу.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4624"/>
            <a:ext cx="8208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</a:rPr>
              <a:t>Молодому человеку нужно было переплыть очень бурную реку, т.к. только на другом берегу можно было научиться прибыльному ремеслу. Река была быстрая и бурная. Юноша старался плыть, но течение сносило его вниз и прибивало к берегу.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905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0"/>
            <a:ext cx="928903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1. Употребляете  ли Вы в своей речи хотя бы иногда ненормативную лексику?</a:t>
            </a:r>
            <a:endParaRPr lang="ru-RU" sz="2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не употребляют: 10%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иногда употребляют: 41%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употребляют: 49%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2. Какие чувства испытываете, если сквернословие направлено в Ваш адрес?</a:t>
            </a:r>
            <a:endParaRPr lang="ru-RU" sz="2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злость: 45%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гнев: 25%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обида: 30%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3. Какие чувства испытываете при употреблении сквернословия?</a:t>
            </a:r>
            <a:endParaRPr lang="ru-RU" sz="20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облегчение: 82%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стыд: 5%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</a:rPr>
              <a:t>ничего: 13%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07369224"/>
              </p:ext>
            </p:extLst>
          </p:nvPr>
        </p:nvGraphicFramePr>
        <p:xfrm>
          <a:off x="107504" y="3416320"/>
          <a:ext cx="8784976" cy="332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749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1000"/>
            <a:ext cx="80962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-99392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избавиться от сквернословия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Сам не говори плохих слов.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Сознавай  и  цени меру своего авторитета.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Сквернословие  - это не  способ расслабления,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  расслабление не означает вседозволенности.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Не бери пример с тех, кто сквернословит, ведь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 сам культурнее и умнее.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Научись  просить прощения, если что-то с языка	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вдруг сорвалось.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Помни: поведение-это зеркало, в котором каждый показывает свой облик.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 Большим бедствием является соблазн «Все так     говорят», не поддавайся ему.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Моё правило:  «Я – исключение! Моя речь – это моё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зеркало, моё достоинство».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 Доброе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слово преображает и говорящего, и слушающего, созидает жизнь, а не разрушает ее. По слову преподобного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Макария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Великого: “Худое слово и добрых делает худыми, а слово доброе и худых делает добрыми”.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42925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828800"/>
            <a:ext cx="41433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4437112"/>
            <a:ext cx="2160240" cy="297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5" y="188640"/>
            <a:ext cx="691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Arial"/>
              </a:rPr>
              <a:t>Личностный рост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– это составляющая успеха в любом деле. Это труд, который должен совершаться человеком над самим собой. Личность - это живой организм, который должен постоянно расти и развиваться.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883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576263"/>
            <a:ext cx="2590217" cy="31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409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205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571500"/>
            <a:ext cx="5619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667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etsadik-1.moy.su/graffiti/15/IRG4ymL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52736"/>
            <a:ext cx="8784976" cy="3856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95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RAQHP4R6hvRSLhHFUskKd47WdQ8RedcIMLKb7sxcZw5QebtqvE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40768"/>
            <a:ext cx="67322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Однажды к 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нему</a:t>
            </a:r>
          </a:p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подошёл старец и спросил его:</a:t>
            </a:r>
          </a:p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Зачем ты сидишь у воды?</a:t>
            </a:r>
          </a:p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Я не знаю, как быть, как перейти реку, мне нужно на другой берег,- прозвучал ответ.</a:t>
            </a:r>
          </a:p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Давай, я провожу тебя к  ближайшему мосту, и по нему ты переберёшься через реку.</a:t>
            </a:r>
          </a:p>
        </p:txBody>
      </p:sp>
    </p:spTree>
    <p:extLst>
      <p:ext uri="{BB962C8B-B14F-4D97-AF65-F5344CB8AC3E}">
        <p14:creationId xmlns="" xmlns:p14="http://schemas.microsoft.com/office/powerpoint/2010/main" val="200574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784976" cy="556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Мост был навесной и сильно раскачивался над водой.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Юноша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подошёл к нему и растерялся.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Мост так сильно раскачивается, что боюсь мне не удержаться на нем, несмотря на перила.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Старец ответил: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можем пойти дальше и поискать другой, более надёжный мост или, если хочешь, я пойду по этому мосту рядом с тобой. Под тяжестью наших тел мост не будет так сильно раскачиваться над бурной рекой.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62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74"/>
            <a:ext cx="9144000" cy="68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5112568" cy="551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Это предложение было принято. Они пошли по мосту. Юноша держался за перила, а старец шёл рядом. Так вместе  они перешли бурный поток.   А дальше каждый из них пошёл своей дорогой. Юноша отправился в город, где выучился на гончара. Ведь это было прибыльное ремесло.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37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rodobogie.org/uploads/files/2014/10/27.%20%D0%92%D0%B5%D0%B4%D1%83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7020272" cy="621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старец? Мы не знаем точно, но нам бы  очень хотелось, чтобы он решил вернуться обратно и перевести через бурный поток других юношей.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Старец был мудрым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человеком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он знал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несколько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путей, но не 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навязывал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своего решения, 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предлагал подумать. 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подталкивал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мостику 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тащил силой. 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просто был рядом, 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спрашивал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помогал </a:t>
            </a:r>
            <a:endParaRPr lang="ru-RU" sz="2400" b="1" dirty="0" smtClean="0">
              <a:solidFill>
                <a:srgbClr val="FFC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принять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решение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58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47"/>
            <a:ext cx="9144000" cy="1152128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rgbClr val="C00000"/>
            </a:solidFill>
          </a:ln>
          <a:effectLst/>
          <a:scene3d>
            <a:camera prst="perspectiveAbove"/>
            <a:lightRig rig="threePt" dir="t"/>
          </a:scene3d>
          <a:sp3d/>
        </p:spPr>
        <p:txBody>
          <a:bodyPr>
            <a:noAutofit/>
          </a:bodyPr>
          <a:lstStyle/>
          <a:p>
            <a:pPr marL="0" indent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ru-RU" sz="2400" kern="0" dirty="0" smtClean="0">
                <a:solidFill>
                  <a:srgbClr val="365F91"/>
                </a:solidFill>
                <a:effectLst/>
                <a:latin typeface="Cambria"/>
                <a:cs typeface="Times New Roman"/>
              </a:rPr>
              <a:t> Служба </a:t>
            </a:r>
            <a:r>
              <a:rPr lang="ru-RU" sz="2400" kern="0" dirty="0" err="1" smtClean="0">
                <a:solidFill>
                  <a:srgbClr val="365F91"/>
                </a:solidFill>
                <a:effectLst/>
                <a:latin typeface="Cambria"/>
                <a:cs typeface="Times New Roman"/>
              </a:rPr>
              <a:t>постинтернатного</a:t>
            </a:r>
            <a:r>
              <a:rPr lang="ru-RU" sz="2400" kern="0" dirty="0" smtClean="0">
                <a:solidFill>
                  <a:srgbClr val="365F91"/>
                </a:solidFill>
                <a:effectLst/>
                <a:latin typeface="Cambria"/>
                <a:cs typeface="Times New Roman"/>
              </a:rPr>
              <a:t>  сопровождения- социально-педагогическая технология.</a:t>
            </a:r>
            <a:r>
              <a:rPr lang="ru-RU" sz="2400" kern="0" dirty="0">
                <a:solidFill>
                  <a:srgbClr val="365F91"/>
                </a:solidFill>
                <a:effectLst/>
                <a:latin typeface="Cambria"/>
                <a:cs typeface="Times New Roman"/>
              </a:rPr>
              <a:t/>
            </a:r>
            <a:br>
              <a:rPr lang="ru-RU" sz="2400" kern="0" dirty="0">
                <a:solidFill>
                  <a:srgbClr val="365F91"/>
                </a:solidFill>
                <a:effectLst/>
                <a:latin typeface="Cambria"/>
                <a:cs typeface="Times New Roman"/>
              </a:rPr>
            </a:br>
            <a:r>
              <a:rPr lang="ru-RU" sz="2400" kern="0" dirty="0" smtClean="0">
                <a:solidFill>
                  <a:srgbClr val="365F91"/>
                </a:solidFill>
                <a:effectLst/>
                <a:latin typeface="Cambria"/>
                <a:cs typeface="Times New Roman"/>
              </a:rPr>
              <a:t>                       </a:t>
            </a:r>
            <a:endParaRPr lang="ru-RU" sz="2400" kern="0" dirty="0">
              <a:solidFill>
                <a:srgbClr val="365F91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3816424" cy="4896543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/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*Непрерывный характер и достаточно продолжительный временной интервал реализации, обеспечивающий совместное «прохождение» определенного участка жизненного пути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484784"/>
            <a:ext cx="4104456" cy="4824536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Сосредоточенность на всей жизненной ситуации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выпускника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ориентированность на долгосрочный эффект</a:t>
            </a:r>
          </a:p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оддержка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остигнутых изменений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90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ssa.ursmu.ru/upload/news/cover/2015/03/11/za-dobroe-delo-chay-i-selfi-s-rekto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84949"/>
            <a:ext cx="4741508" cy="348806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019.radikal.ru/i636/1506/0c/68a38338e2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42383"/>
            <a:ext cx="3888433" cy="3430632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789040"/>
            <a:ext cx="8784976" cy="26776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Однажды группа студентов, окончивших несколько лет назад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прест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ижный вуз, собралась у своего наставника на очередную встречу. </a:t>
            </a:r>
            <a:endParaRPr lang="ru-RU" sz="2400" b="1" dirty="0">
              <a:solidFill>
                <a:srgbClr val="0070C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Куратор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группы, к тому времени уже имеющий научное звание профессора, был очень рад гостям, радушно помог им расположиться в гостиной, а сам присел в стороне на тахту и стал внимательно слушать.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5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1.1tv.ru/imgsize640x360/PR20140311143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5" y="60500"/>
            <a:ext cx="7512664" cy="4225875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7" y="4581128"/>
            <a:ext cx="8496945" cy="224676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Когда профессор вернулся, он нёс на подносе в чашках кофе. Чашек стояло по количеству гостей, однако сама посуда сильно разнилась по качеству: чашки были из фарфора, керамики, хрусталя, стекла, и просто алюминиевые.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7" name="Picture 9" descr="http://www.coffeeizmailovo.ru/coffeeimages/postimg/images/Depositphotos_44597575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96363"/>
            <a:ext cx="2808312" cy="1190012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52319" y="60500"/>
            <a:ext cx="840009" cy="6414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08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995</TotalTime>
  <Words>732</Words>
  <Application>Microsoft Office PowerPoint</Application>
  <PresentationFormat>Экран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 Служба постинтернатного  сопровождения- социально-педагогическая технология.              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CENTR2</dc:creator>
  <cp:lastModifiedBy>Пырх</cp:lastModifiedBy>
  <cp:revision>72</cp:revision>
  <dcterms:created xsi:type="dcterms:W3CDTF">2015-10-20T10:20:41Z</dcterms:created>
  <dcterms:modified xsi:type="dcterms:W3CDTF">2017-10-31T12:52:18Z</dcterms:modified>
</cp:coreProperties>
</file>